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52" r:id="rId2"/>
    <p:sldId id="353" r:id="rId3"/>
    <p:sldId id="296" r:id="rId4"/>
    <p:sldId id="334" r:id="rId5"/>
    <p:sldId id="336" r:id="rId6"/>
    <p:sldId id="337" r:id="rId7"/>
    <p:sldId id="338" r:id="rId8"/>
    <p:sldId id="293" r:id="rId9"/>
    <p:sldId id="306" r:id="rId10"/>
    <p:sldId id="309" r:id="rId11"/>
    <p:sldId id="335" r:id="rId12"/>
    <p:sldId id="305" r:id="rId13"/>
    <p:sldId id="329" r:id="rId14"/>
    <p:sldId id="312" r:id="rId15"/>
    <p:sldId id="341" r:id="rId16"/>
    <p:sldId id="339" r:id="rId17"/>
    <p:sldId id="340" r:id="rId18"/>
    <p:sldId id="317" r:id="rId19"/>
    <p:sldId id="321" r:id="rId20"/>
    <p:sldId id="356" r:id="rId21"/>
    <p:sldId id="344" r:id="rId22"/>
    <p:sldId id="345" r:id="rId23"/>
    <p:sldId id="332" r:id="rId24"/>
    <p:sldId id="316" r:id="rId25"/>
    <p:sldId id="319" r:id="rId26"/>
    <p:sldId id="323" r:id="rId27"/>
    <p:sldId id="355" r:id="rId28"/>
    <p:sldId id="328" r:id="rId29"/>
    <p:sldId id="324" r:id="rId30"/>
    <p:sldId id="343" r:id="rId31"/>
    <p:sldId id="351" r:id="rId32"/>
    <p:sldId id="326" r:id="rId3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C4000D"/>
    <a:srgbClr val="B5010C"/>
    <a:srgbClr val="B6000C"/>
    <a:srgbClr val="B02020"/>
    <a:srgbClr val="981C1C"/>
    <a:srgbClr val="CA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2" autoAdjust="0"/>
    <p:restoredTop sz="94636" autoAdjust="0"/>
  </p:normalViewPr>
  <p:slideViewPr>
    <p:cSldViewPr>
      <p:cViewPr>
        <p:scale>
          <a:sx n="50" d="100"/>
          <a:sy n="50" d="100"/>
        </p:scale>
        <p:origin x="-1762" y="-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7"/>
    </p:cViewPr>
  </p:sorterViewPr>
  <p:notesViewPr>
    <p:cSldViewPr>
      <p:cViewPr varScale="1">
        <p:scale>
          <a:sx n="41" d="100"/>
          <a:sy n="41" d="100"/>
        </p:scale>
        <p:origin x="-2333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C7916-A2B7-41FB-89EF-B418973D7D17}" type="datetimeFigureOut">
              <a:rPr lang="es-MX" smtClean="0"/>
              <a:t>18/ene/2017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3364C-EF19-43C9-B8B2-A8D66DF2C8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91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6F1-961C-49EF-B815-CF4151877B45}" type="datetimeFigureOut">
              <a:rPr lang="es-MX" smtClean="0"/>
              <a:t>18/ene/2017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11AF-8B34-4CB9-B5F9-3658EF4BB5C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145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6F1-961C-49EF-B815-CF4151877B45}" type="datetimeFigureOut">
              <a:rPr lang="es-MX" smtClean="0"/>
              <a:t>18/ene/2017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11AF-8B34-4CB9-B5F9-3658EF4BB5C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259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6F1-961C-49EF-B815-CF4151877B45}" type="datetimeFigureOut">
              <a:rPr lang="es-MX" smtClean="0"/>
              <a:t>18/ene/2017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11AF-8B34-4CB9-B5F9-3658EF4BB5C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437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6F1-961C-49EF-B815-CF4151877B45}" type="datetimeFigureOut">
              <a:rPr lang="es-MX" smtClean="0"/>
              <a:t>18/ene/2017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11AF-8B34-4CB9-B5F9-3658EF4BB5C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785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6F1-961C-49EF-B815-CF4151877B45}" type="datetimeFigureOut">
              <a:rPr lang="es-MX" smtClean="0"/>
              <a:t>18/ene/2017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11AF-8B34-4CB9-B5F9-3658EF4BB5C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497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6F1-961C-49EF-B815-CF4151877B45}" type="datetimeFigureOut">
              <a:rPr lang="es-MX" smtClean="0"/>
              <a:t>18/ene/2017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11AF-8B34-4CB9-B5F9-3658EF4BB5C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756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6F1-961C-49EF-B815-CF4151877B45}" type="datetimeFigureOut">
              <a:rPr lang="es-MX" smtClean="0"/>
              <a:t>18/ene/2017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11AF-8B34-4CB9-B5F9-3658EF4BB5C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7985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6F1-961C-49EF-B815-CF4151877B45}" type="datetimeFigureOut">
              <a:rPr lang="es-MX" smtClean="0"/>
              <a:t>18/ene/2017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11AF-8B34-4CB9-B5F9-3658EF4BB5C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344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6F1-961C-49EF-B815-CF4151877B45}" type="datetimeFigureOut">
              <a:rPr lang="es-MX" smtClean="0"/>
              <a:t>18/ene/2017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11AF-8B34-4CB9-B5F9-3658EF4BB5C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98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6F1-961C-49EF-B815-CF4151877B45}" type="datetimeFigureOut">
              <a:rPr lang="es-MX" smtClean="0"/>
              <a:t>18/ene/2017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11AF-8B34-4CB9-B5F9-3658EF4BB5C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38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6F1-961C-49EF-B815-CF4151877B45}" type="datetimeFigureOut">
              <a:rPr lang="es-MX" smtClean="0"/>
              <a:t>18/ene/2017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11AF-8B34-4CB9-B5F9-3658EF4BB5C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511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76F1-961C-49EF-B815-CF4151877B45}" type="datetimeFigureOut">
              <a:rPr lang="es-MX" smtClean="0"/>
              <a:t>18/ene/2017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111AF-8B34-4CB9-B5F9-3658EF4BB5C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06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s-MX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61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MX" sz="4000" b="1" dirty="0" smtClean="0">
                <a:latin typeface="Arial Black" panose="020B0A04020102020204" pitchFamily="34" charset="0"/>
              </a:rPr>
              <a:t>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4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768752" cy="5076564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smtClean="0">
                <a:solidFill>
                  <a:schemeClr val="bg1"/>
                </a:solidFill>
                <a:latin typeface="Arial Black" panose="020B0A04020102020204" pitchFamily="34" charset="0"/>
              </a:rPr>
              <a:t>b) PROBLEMÁTICA:</a:t>
            </a:r>
            <a:r>
              <a:rPr lang="es-MX" sz="4000" b="1" smtClean="0">
                <a:latin typeface="Arial Black" panose="020B0A04020102020204" pitchFamily="34" charset="0"/>
              </a:rPr>
              <a:t>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6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bg1"/>
                </a:solidFill>
                <a:latin typeface="Arial Black" panose="020B0A04020102020204" pitchFamily="34" charset="0"/>
              </a:rPr>
              <a:t>c) PROPUESTA </a:t>
            </a:r>
            <a:br>
              <a:rPr lang="es-MX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MX" b="1" dirty="0">
                <a:solidFill>
                  <a:schemeClr val="bg1"/>
                </a:solidFill>
                <a:latin typeface="Arial Black" panose="020B0A04020102020204" pitchFamily="34" charset="0"/>
              </a:rPr>
              <a:t>    DE SOLUCIÓN: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5"/>
          </a:xfrm>
        </p:spPr>
      </p:pic>
    </p:spTree>
    <p:extLst>
      <p:ext uri="{BB962C8B-B14F-4D97-AF65-F5344CB8AC3E}">
        <p14:creationId xmlns:p14="http://schemas.microsoft.com/office/powerpoint/2010/main" val="77666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3600" b="1" dirty="0" smtClean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Establecer un 	                                         </a:t>
            </a:r>
            <a:r>
              <a:rPr lang="es-MX" sz="8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PROCESO</a:t>
            </a:r>
          </a:p>
          <a:p>
            <a:pPr marL="0" indent="0" algn="ctr">
              <a:buNone/>
            </a:pPr>
            <a:r>
              <a:rPr lang="es-MX" sz="8800" b="1" dirty="0">
                <a:solidFill>
                  <a:schemeClr val="bg1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 </a:t>
            </a:r>
            <a:r>
              <a:rPr lang="es-MX" sz="8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BÁSICO </a:t>
            </a:r>
          </a:p>
          <a:p>
            <a:pPr marL="0" indent="0" algn="ctr">
              <a:buNone/>
            </a:pPr>
            <a:r>
              <a:rPr lang="es-MX" sz="66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Admisión.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306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4000" b="1" dirty="0">
                <a:latin typeface="Arial Black" panose="020B0A04020102020204" pitchFamily="34" charset="0"/>
              </a:rPr>
              <a:t>c</a:t>
            </a:r>
            <a:r>
              <a:rPr lang="es-MX" sz="4000" b="1" dirty="0" smtClean="0">
                <a:latin typeface="Arial Black" panose="020B0A04020102020204" pitchFamily="34" charset="0"/>
              </a:rPr>
              <a:t>) PROPUESTA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 smtClean="0">
                <a:latin typeface="Arial Black" panose="020B0A04020102020204" pitchFamily="34" charset="0"/>
              </a:rPr>
              <a:t>    DE SOLUCIÓN: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i) </a:t>
            </a:r>
          </a:p>
          <a:p>
            <a:pPr marL="0" indent="0">
              <a:buNone/>
            </a:pPr>
            <a:endParaRPr lang="es-MX" sz="1600" b="1" dirty="0" smtClean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 Comisión de 			 investigación.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3796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4000" b="1" dirty="0">
                <a:latin typeface="Arial Black" panose="020B0A04020102020204" pitchFamily="34" charset="0"/>
              </a:rPr>
              <a:t>c</a:t>
            </a:r>
            <a:r>
              <a:rPr lang="es-MX" sz="4000" b="1" dirty="0" smtClean="0">
                <a:latin typeface="Arial Black" panose="020B0A04020102020204" pitchFamily="34" charset="0"/>
              </a:rPr>
              <a:t>) PROPUESTA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 smtClean="0">
                <a:latin typeface="Arial Black" panose="020B0A04020102020204" pitchFamily="34" charset="0"/>
              </a:rPr>
              <a:t>    DE SOLUCIÓN: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ii) </a:t>
            </a:r>
          </a:p>
          <a:p>
            <a:pPr marL="0" indent="0">
              <a:buNone/>
            </a:pPr>
            <a:endParaRPr lang="es-MX" sz="1600" b="1" dirty="0" smtClean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 Campaña de 				  membresía.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5710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4000" b="1" dirty="0">
                <a:latin typeface="Arial Black" panose="020B0A04020102020204" pitchFamily="34" charset="0"/>
              </a:rPr>
              <a:t>c</a:t>
            </a:r>
            <a:r>
              <a:rPr lang="es-MX" sz="4000" b="1" dirty="0" smtClean="0">
                <a:latin typeface="Arial Black" panose="020B0A04020102020204" pitchFamily="34" charset="0"/>
              </a:rPr>
              <a:t>) PROPUESTA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 smtClean="0">
                <a:latin typeface="Arial Black" panose="020B0A04020102020204" pitchFamily="34" charset="0"/>
              </a:rPr>
              <a:t>    DE SOLUCIÓN: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iii) </a:t>
            </a:r>
          </a:p>
          <a:p>
            <a:pPr marL="0" indent="0">
              <a:buNone/>
            </a:pPr>
            <a:endParaRPr lang="es-MX" sz="1600" b="1" dirty="0" smtClean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  Presentación de 	 	 Solicitud al Taller.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8377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4000" b="1" dirty="0">
                <a:latin typeface="Arial Black" panose="020B0A04020102020204" pitchFamily="34" charset="0"/>
              </a:rPr>
              <a:t>c</a:t>
            </a:r>
            <a:r>
              <a:rPr lang="es-MX" sz="4000" b="1" dirty="0" smtClean="0">
                <a:latin typeface="Arial Black" panose="020B0A04020102020204" pitchFamily="34" charset="0"/>
              </a:rPr>
              <a:t>) PROPUESTA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 smtClean="0">
                <a:latin typeface="Arial Black" panose="020B0A04020102020204" pitchFamily="34" charset="0"/>
              </a:rPr>
              <a:t>    DE SOLUCIÓN: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iv) </a:t>
            </a:r>
          </a:p>
          <a:p>
            <a:pPr marL="0" indent="0">
              <a:buNone/>
            </a:pPr>
            <a:endParaRPr lang="es-MX" sz="1600" b="1" dirty="0" smtClean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 Instrucción </a:t>
            </a:r>
          </a:p>
          <a:p>
            <a:pPr marL="0" indent="0">
              <a:buNone/>
            </a:pPr>
            <a:r>
              <a:rPr lang="es-MX" sz="66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	     al Aspirante.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2145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3600" b="1" dirty="0" smtClean="0">
                <a:latin typeface="Arial Black" panose="020B0A04020102020204" pitchFamily="34" charset="0"/>
              </a:rPr>
              <a:t>iv) INSTRUCCIÓN </a:t>
            </a:r>
            <a:br>
              <a:rPr lang="es-MX" sz="3600" b="1" dirty="0" smtClean="0">
                <a:latin typeface="Arial Black" panose="020B0A04020102020204" pitchFamily="34" charset="0"/>
              </a:rPr>
            </a:br>
            <a:r>
              <a:rPr lang="es-MX" sz="3600" b="1" dirty="0" smtClean="0">
                <a:latin typeface="Arial Black" panose="020B0A04020102020204" pitchFamily="34" charset="0"/>
              </a:rPr>
              <a:t>AL ASPIRANTE:</a:t>
            </a:r>
            <a:endParaRPr lang="es-MX" sz="36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34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DEDICAR </a:t>
            </a:r>
            <a:r>
              <a:rPr lang="es-MX" sz="4000" b="1" u="sng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3</a:t>
            </a:r>
            <a:r>
              <a:rPr lang="es-MX" sz="3400" b="1" u="sng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SESIONES PRIVADAS</a:t>
            </a:r>
            <a:r>
              <a:rPr lang="es-MX" sz="34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MÍNIMO DE </a:t>
            </a:r>
            <a:r>
              <a:rPr lang="es-MX" sz="34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UNA </a:t>
            </a:r>
            <a:r>
              <a:rPr lang="es-MX" sz="34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HORA PARA INFORMAR AL ASPIRANTE SOBRE LO QUE REALMENTE ES LA MASONERÍA. </a:t>
            </a:r>
          </a:p>
          <a:p>
            <a:pPr algn="just"/>
            <a:endParaRPr lang="es-MX" sz="2000" b="1" dirty="0" smtClean="0">
              <a:solidFill>
                <a:schemeClr val="bg1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34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EN CADA SESIÓN SE LE ENTREGARÁ UN FOLLETO PARA QUE AMPLÍE SUS CONOCIMIENTOS SOBRE EL TEMA.</a:t>
            </a:r>
            <a:endParaRPr lang="es-MX" sz="3400" b="1" dirty="0" smtClean="0">
              <a:solidFill>
                <a:schemeClr val="bg1"/>
              </a:solidFill>
              <a:latin typeface="Berlin Sans FB Demi" panose="020E0802020502020306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9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4000" b="1" dirty="0">
                <a:latin typeface="Arial Black" panose="020B0A04020102020204" pitchFamily="34" charset="0"/>
              </a:rPr>
              <a:t>c</a:t>
            </a:r>
            <a:r>
              <a:rPr lang="es-MX" sz="4000" b="1" dirty="0" smtClean="0">
                <a:latin typeface="Arial Black" panose="020B0A04020102020204" pitchFamily="34" charset="0"/>
              </a:rPr>
              <a:t>) PROPUESTA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 smtClean="0">
                <a:latin typeface="Arial Black" panose="020B0A04020102020204" pitchFamily="34" charset="0"/>
              </a:rPr>
              <a:t>    DE SOLUCIÓN: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v) </a:t>
            </a:r>
          </a:p>
          <a:p>
            <a:pPr marL="0" indent="0">
              <a:buNone/>
            </a:pPr>
            <a:endParaRPr lang="es-MX" sz="1600" b="1" dirty="0" smtClean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s-MX" sz="66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Documentación 			   requerida.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5710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3600" b="1" dirty="0" smtClean="0">
                <a:latin typeface="Arial Black" panose="020B0A04020102020204" pitchFamily="34" charset="0"/>
              </a:rPr>
              <a:t>v) DOCUMENTACIÓN </a:t>
            </a:r>
            <a:br>
              <a:rPr lang="es-MX" sz="3600" b="1" dirty="0" smtClean="0">
                <a:latin typeface="Arial Black" panose="020B0A04020102020204" pitchFamily="34" charset="0"/>
              </a:rPr>
            </a:br>
            <a:r>
              <a:rPr lang="es-MX" sz="3600" b="1" dirty="0" smtClean="0">
                <a:latin typeface="Arial Black" panose="020B0A04020102020204" pitchFamily="34" charset="0"/>
              </a:rPr>
              <a:t>REQUERIDA:</a:t>
            </a:r>
            <a:endParaRPr lang="es-MX" sz="36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endParaRPr lang="es-MX" sz="900" b="1" dirty="0" smtClean="0">
              <a:solidFill>
                <a:schemeClr val="bg1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s-MX" sz="38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	ACTA DE NACIMIENTO,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38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	CREDENCIAL </a:t>
            </a:r>
            <a:r>
              <a:rPr lang="es-MX" sz="38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DE </a:t>
            </a:r>
            <a:r>
              <a:rPr lang="es-MX" sz="38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ELECTOR,</a:t>
            </a:r>
            <a:endParaRPr lang="es-MX" sz="3800" b="1" dirty="0">
              <a:solidFill>
                <a:schemeClr val="bg1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s-MX" sz="38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	COMPROBANTE </a:t>
            </a:r>
            <a:r>
              <a:rPr lang="es-MX" sz="38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DE DOMICILIO,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38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	CONSTANCIA </a:t>
            </a:r>
            <a:r>
              <a:rPr lang="es-MX" sz="38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DE INGRESOS, 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38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	CARTAS </a:t>
            </a:r>
            <a:r>
              <a:rPr lang="es-MX" sz="38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DE RECOMENDACIÓN, 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38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	CONSTANCIA </a:t>
            </a:r>
            <a:r>
              <a:rPr lang="es-MX" sz="38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DE NO ANTECEDENTES </a:t>
            </a:r>
            <a:r>
              <a:rPr lang="es-MX" sz="38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	PENALES,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38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	CERTIFICADO MÉDICO,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38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	EXÁMEN ANTIDOPING</a:t>
            </a:r>
            <a:r>
              <a:rPr lang="es-MX" sz="38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.</a:t>
            </a:r>
            <a:endParaRPr lang="es-MX" sz="3800" b="1" dirty="0" smtClean="0">
              <a:solidFill>
                <a:schemeClr val="bg1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1C1C1C"/>
          </a:solidFill>
        </p:spPr>
        <p:txBody>
          <a:bodyPr>
            <a:normAutofit/>
          </a:bodyPr>
          <a:lstStyle/>
          <a:p>
            <a:r>
              <a:rPr lang="es-MX" sz="4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PROPUESTA PARA </a:t>
            </a:r>
            <a:br>
              <a:rPr lang="es-MX" sz="4000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es-MX" sz="4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UNIFORMAR SU ADMISIÓN</a:t>
            </a:r>
            <a:endParaRPr lang="es-MX" sz="4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8" y="1340768"/>
            <a:ext cx="9163627" cy="5514706"/>
          </a:xfrm>
        </p:spPr>
      </p:pic>
      <p:sp>
        <p:nvSpPr>
          <p:cNvPr id="5" name="4 CuadroTexto"/>
          <p:cNvSpPr txBox="1"/>
          <p:nvPr/>
        </p:nvSpPr>
        <p:spPr>
          <a:xfrm>
            <a:off x="-10806" y="5716701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6800" dirty="0"/>
          </a:p>
        </p:txBody>
      </p:sp>
    </p:spTree>
    <p:extLst>
      <p:ext uri="{BB962C8B-B14F-4D97-AF65-F5344CB8AC3E}">
        <p14:creationId xmlns:p14="http://schemas.microsoft.com/office/powerpoint/2010/main" val="31789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4000" b="1" dirty="0">
                <a:latin typeface="Arial Black" panose="020B0A04020102020204" pitchFamily="34" charset="0"/>
              </a:rPr>
              <a:t>c</a:t>
            </a:r>
            <a:r>
              <a:rPr lang="es-MX" sz="4000" b="1" dirty="0" smtClean="0">
                <a:latin typeface="Arial Black" panose="020B0A04020102020204" pitchFamily="34" charset="0"/>
              </a:rPr>
              <a:t>) PROPUESTA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 smtClean="0">
                <a:latin typeface="Arial Black" panose="020B0A04020102020204" pitchFamily="34" charset="0"/>
              </a:rPr>
              <a:t>    DE SOLUCIÓN: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vi) </a:t>
            </a:r>
          </a:p>
          <a:p>
            <a:pPr marL="0" indent="0">
              <a:buNone/>
            </a:pPr>
            <a:endParaRPr lang="es-MX" sz="1600" b="1" dirty="0" smtClean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s-MX" sz="66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Firma Solicitud</a:t>
            </a: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de Iniciación.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4925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4000" b="1" dirty="0">
                <a:latin typeface="Arial Black" panose="020B0A04020102020204" pitchFamily="34" charset="0"/>
              </a:rPr>
              <a:t>c</a:t>
            </a:r>
            <a:r>
              <a:rPr lang="es-MX" sz="4000" b="1" dirty="0" smtClean="0">
                <a:latin typeface="Arial Black" panose="020B0A04020102020204" pitchFamily="34" charset="0"/>
              </a:rPr>
              <a:t>) PROPUESTA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 smtClean="0">
                <a:latin typeface="Arial Black" panose="020B0A04020102020204" pitchFamily="34" charset="0"/>
              </a:rPr>
              <a:t>    DE SOLUCIÓN: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vii) </a:t>
            </a:r>
          </a:p>
          <a:p>
            <a:pPr marL="0" indent="0">
              <a:buNone/>
            </a:pPr>
            <a:endParaRPr lang="es-MX" sz="1600" b="1" dirty="0" smtClean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s-MX" sz="66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Aviso a Gr. Log. y                                  Logias Jurisdicción.</a:t>
            </a:r>
          </a:p>
          <a:p>
            <a:pPr marL="0" indent="0" algn="ctr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1345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4000" b="1" dirty="0">
                <a:latin typeface="Arial Black" panose="020B0A04020102020204" pitchFamily="34" charset="0"/>
              </a:rPr>
              <a:t>c</a:t>
            </a:r>
            <a:r>
              <a:rPr lang="es-MX" sz="4000" b="1" dirty="0" smtClean="0">
                <a:latin typeface="Arial Black" panose="020B0A04020102020204" pitchFamily="34" charset="0"/>
              </a:rPr>
              <a:t>) PROPUESTA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 smtClean="0">
                <a:latin typeface="Arial Black" panose="020B0A04020102020204" pitchFamily="34" charset="0"/>
              </a:rPr>
              <a:t>    DE SOLUCIÓN: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sz="1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viii) </a:t>
            </a:r>
          </a:p>
          <a:p>
            <a:pPr marL="0" indent="0">
              <a:buNone/>
            </a:pPr>
            <a:endParaRPr lang="es-MX" sz="1600" b="1" dirty="0" smtClean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es-MX" sz="66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Someterse a un</a:t>
            </a: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	</a:t>
            </a:r>
            <a:r>
              <a:rPr lang="es-MX" sz="66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s-MX" sz="8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ESTRICTO</a:t>
            </a: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balotaje.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7127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4000" b="1" dirty="0">
                <a:latin typeface="Arial Black" panose="020B0A04020102020204" pitchFamily="34" charset="0"/>
              </a:rPr>
              <a:t>c</a:t>
            </a:r>
            <a:r>
              <a:rPr lang="es-MX" sz="4000" b="1" dirty="0" smtClean="0">
                <a:latin typeface="Arial Black" panose="020B0A04020102020204" pitchFamily="34" charset="0"/>
              </a:rPr>
              <a:t>) PROPUESTA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 smtClean="0">
                <a:latin typeface="Arial Black" panose="020B0A04020102020204" pitchFamily="34" charset="0"/>
              </a:rPr>
              <a:t>    DE SOLUCIÓN: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ix) </a:t>
            </a:r>
          </a:p>
          <a:p>
            <a:pPr marL="0" indent="0">
              <a:buNone/>
            </a:pPr>
            <a:endParaRPr lang="es-MX" sz="1600" b="1" dirty="0" smtClean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   Firma de Carta 			Compromiso.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0632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4000" b="1" dirty="0">
                <a:latin typeface="Arial Black" panose="020B0A04020102020204" pitchFamily="34" charset="0"/>
              </a:rPr>
              <a:t>c</a:t>
            </a:r>
            <a:r>
              <a:rPr lang="es-MX" sz="4000" b="1" dirty="0" smtClean="0">
                <a:latin typeface="Arial Black" panose="020B0A04020102020204" pitchFamily="34" charset="0"/>
              </a:rPr>
              <a:t>) PROPUESTA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 smtClean="0">
                <a:latin typeface="Arial Black" panose="020B0A04020102020204" pitchFamily="34" charset="0"/>
              </a:rPr>
              <a:t>    DE SOLUCIÓN: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x) </a:t>
            </a:r>
          </a:p>
          <a:p>
            <a:pPr marL="0" indent="0">
              <a:buNone/>
            </a:pPr>
            <a:endParaRPr lang="es-MX" sz="1600" b="1" dirty="0" smtClean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Ceremonias serias 	      y solemnes.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5710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4000" b="1" dirty="0">
                <a:latin typeface="Arial Black" panose="020B0A04020102020204" pitchFamily="34" charset="0"/>
              </a:rPr>
              <a:t>c</a:t>
            </a:r>
            <a:r>
              <a:rPr lang="es-MX" sz="4000" b="1" dirty="0" smtClean="0">
                <a:latin typeface="Arial Black" panose="020B0A04020102020204" pitchFamily="34" charset="0"/>
              </a:rPr>
              <a:t>) PROPUESTA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 smtClean="0">
                <a:latin typeface="Arial Black" panose="020B0A04020102020204" pitchFamily="34" charset="0"/>
              </a:rPr>
              <a:t>    DE SOLUCIÓN: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xi) </a:t>
            </a:r>
          </a:p>
          <a:p>
            <a:pPr marL="0" indent="0">
              <a:buNone/>
            </a:pPr>
            <a:endParaRPr lang="es-MX" sz="1600" b="1" dirty="0" smtClean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  Documentación 		  para el Aprendiz.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2198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3600" b="1" dirty="0" smtClean="0">
                <a:latin typeface="Arial Black" panose="020B0A04020102020204" pitchFamily="34" charset="0"/>
              </a:rPr>
              <a:t>xi) DOCUMENTACIÓN </a:t>
            </a:r>
            <a:br>
              <a:rPr lang="es-MX" sz="3600" b="1" dirty="0" smtClean="0">
                <a:latin typeface="Arial Black" panose="020B0A04020102020204" pitchFamily="34" charset="0"/>
              </a:rPr>
            </a:br>
            <a:r>
              <a:rPr lang="es-MX" sz="3600" b="1" dirty="0" smtClean="0">
                <a:latin typeface="Arial Black" panose="020B0A04020102020204" pitchFamily="34" charset="0"/>
              </a:rPr>
              <a:t>PARA EL APRENDIZ:</a:t>
            </a:r>
            <a:endParaRPr lang="es-MX" sz="36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6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LITURGIA </a:t>
            </a:r>
            <a:r>
              <a:rPr lang="es-MX" sz="36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DEL PRIMER </a:t>
            </a:r>
            <a:r>
              <a:rPr lang="es-MX" sz="36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GRADO, </a:t>
            </a:r>
            <a:endParaRPr lang="es-MX" sz="3600" b="1" dirty="0" smtClean="0">
              <a:solidFill>
                <a:schemeClr val="bg1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  <a:p>
            <a:r>
              <a:rPr lang="es-MX" sz="36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CONSTITUCIÓN Y REGLAMENTO DE LA GRAN LOGIA DE BAJA CALIFORNIA SUR,</a:t>
            </a:r>
          </a:p>
          <a:p>
            <a:r>
              <a:rPr lang="es-MX" sz="36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REGLAMENTO INTERIOR DE LA R.: L.: S.:</a:t>
            </a:r>
          </a:p>
          <a:p>
            <a:r>
              <a:rPr lang="es-MX" sz="36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EL </a:t>
            </a:r>
            <a:r>
              <a:rPr lang="es-MX" sz="3600" b="1" dirty="0">
                <a:solidFill>
                  <a:srgbClr val="FFFF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DECÁLOGO DE LAS OBLIGACIONES DE UN BUEN </a:t>
            </a:r>
            <a:r>
              <a:rPr lang="es-MX" sz="36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MASÓN, </a:t>
            </a:r>
          </a:p>
          <a:p>
            <a:r>
              <a:rPr lang="es-MX" sz="36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REGLAMENTO </a:t>
            </a:r>
            <a:r>
              <a:rPr lang="es-MX" sz="3600" b="1" dirty="0">
                <a:solidFill>
                  <a:srgbClr val="FFFF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DEL COMPORTAMIENTO DE UN APRENDIZ MASÓN DENTRO Y FUERA DE </a:t>
            </a:r>
            <a:r>
              <a:rPr lang="es-MX" sz="36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LOGIA.                </a:t>
            </a:r>
            <a:endParaRPr lang="es-MX" sz="3600" b="1" dirty="0">
              <a:solidFill>
                <a:srgbClr val="FFFF00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6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4000" b="1" dirty="0">
                <a:latin typeface="Arial Black" panose="020B0A04020102020204" pitchFamily="34" charset="0"/>
              </a:rPr>
              <a:t>c</a:t>
            </a:r>
            <a:r>
              <a:rPr lang="es-MX" sz="4000" b="1" dirty="0" smtClean="0">
                <a:latin typeface="Arial Black" panose="020B0A04020102020204" pitchFamily="34" charset="0"/>
              </a:rPr>
              <a:t>) PROPUESTA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 smtClean="0">
                <a:latin typeface="Arial Black" panose="020B0A04020102020204" pitchFamily="34" charset="0"/>
              </a:rPr>
              <a:t>    DE SOLUCIÓN: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xii) </a:t>
            </a:r>
          </a:p>
          <a:p>
            <a:pPr marL="0" indent="0">
              <a:buNone/>
            </a:pPr>
            <a:endParaRPr lang="es-MX" sz="1600" b="1" dirty="0" smtClean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  	   Programa </a:t>
            </a:r>
          </a:p>
          <a:p>
            <a:pPr marL="0" indent="0">
              <a:buNone/>
            </a:pPr>
            <a:r>
              <a:rPr lang="es-MX" sz="66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  de Trabajo.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4327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4000" b="1" dirty="0">
                <a:latin typeface="Arial Black" panose="020B0A04020102020204" pitchFamily="34" charset="0"/>
              </a:rPr>
              <a:t>c</a:t>
            </a:r>
            <a:r>
              <a:rPr lang="es-MX" sz="4000" b="1" dirty="0" smtClean="0">
                <a:latin typeface="Arial Black" panose="020B0A04020102020204" pitchFamily="34" charset="0"/>
              </a:rPr>
              <a:t>) PROPUESTA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 smtClean="0">
                <a:latin typeface="Arial Black" panose="020B0A04020102020204" pitchFamily="34" charset="0"/>
              </a:rPr>
              <a:t>    DE SOLUCIÓN: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xiii) </a:t>
            </a:r>
          </a:p>
          <a:p>
            <a:pPr marL="0" indent="0">
              <a:buNone/>
            </a:pPr>
            <a:endParaRPr lang="es-MX" sz="1600" b="1" dirty="0" smtClean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Archivos digitales </a:t>
            </a:r>
          </a:p>
          <a:p>
            <a:pPr marL="0" indent="0">
              <a:buNone/>
            </a:pPr>
            <a:r>
              <a:rPr lang="es-MX" sz="66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e Información.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7843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3600" b="1" dirty="0" smtClean="0">
                <a:latin typeface="Arial Black" panose="020B0A04020102020204" pitchFamily="34" charset="0"/>
              </a:rPr>
              <a:t>xiii) ARCHIVOS DIGITALES </a:t>
            </a:r>
            <a:br>
              <a:rPr lang="es-MX" sz="3600" b="1" dirty="0" smtClean="0">
                <a:latin typeface="Arial Black" panose="020B0A04020102020204" pitchFamily="34" charset="0"/>
              </a:rPr>
            </a:br>
            <a:r>
              <a:rPr lang="es-MX" sz="3600" b="1" dirty="0" smtClean="0">
                <a:latin typeface="Arial Black" panose="020B0A04020102020204" pitchFamily="34" charset="0"/>
              </a:rPr>
              <a:t>E INFORMACIÓN:</a:t>
            </a:r>
            <a:endParaRPr lang="es-MX" sz="36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rgbClr val="00B0F0"/>
          </a:solidFill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es-MX" sz="6500" b="1" dirty="0">
              <a:solidFill>
                <a:schemeClr val="bg1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4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     </a:t>
            </a:r>
            <a:r>
              <a:rPr lang="es-MX" sz="65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1.-	QUE </a:t>
            </a:r>
            <a:r>
              <a:rPr lang="es-MX" sz="65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ES LA MASONERÍA</a:t>
            </a:r>
          </a:p>
          <a:p>
            <a:pPr marL="0" indent="0">
              <a:buNone/>
            </a:pPr>
            <a:r>
              <a:rPr lang="es-MX" sz="65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   2.- 	EL </a:t>
            </a:r>
            <a:r>
              <a:rPr lang="es-MX" sz="65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ARA INSTRUCTIVO PARA EL APRENDIZ MASÓN</a:t>
            </a:r>
          </a:p>
          <a:p>
            <a:pPr marL="0" indent="0">
              <a:buNone/>
            </a:pPr>
            <a:r>
              <a:rPr lang="es-MX" sz="65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   3.- 	EL </a:t>
            </a:r>
            <a:r>
              <a:rPr lang="es-MX" sz="65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APRENDIZ Y SUS MISTERIOS</a:t>
            </a:r>
          </a:p>
          <a:p>
            <a:pPr marL="0" indent="0">
              <a:buNone/>
            </a:pPr>
            <a:r>
              <a:rPr lang="es-MX" sz="65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   4.- 	EL </a:t>
            </a:r>
            <a:r>
              <a:rPr lang="es-MX" sz="65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IDEAL INICIÁTICO</a:t>
            </a:r>
          </a:p>
          <a:p>
            <a:pPr marL="0" indent="0">
              <a:buNone/>
            </a:pPr>
            <a:r>
              <a:rPr lang="es-MX" sz="65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   5.- 	LO </a:t>
            </a:r>
            <a:r>
              <a:rPr lang="es-MX" sz="65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QUE NO DEBE IGNORAR EL APRENDIZ MASÓN</a:t>
            </a:r>
          </a:p>
          <a:p>
            <a:pPr marL="0" indent="0">
              <a:buNone/>
            </a:pPr>
            <a:r>
              <a:rPr lang="es-MX" sz="65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   6.- 	MANUAL </a:t>
            </a:r>
            <a:r>
              <a:rPr lang="es-MX" sz="65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DEL APRENDIZ</a:t>
            </a:r>
          </a:p>
          <a:p>
            <a:pPr marL="0" indent="0">
              <a:buNone/>
            </a:pPr>
            <a:r>
              <a:rPr lang="es-MX" sz="65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   7.- 	TEMAS </a:t>
            </a:r>
            <a:r>
              <a:rPr lang="es-MX" sz="65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BÁSICOS DEL APRENDIZ MASÓN</a:t>
            </a:r>
          </a:p>
          <a:p>
            <a:pPr marL="0" indent="0">
              <a:buNone/>
            </a:pPr>
            <a:r>
              <a:rPr lang="es-MX" sz="65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   8.- 	EL </a:t>
            </a:r>
            <a:r>
              <a:rPr lang="es-MX" sz="65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LIBRO DEL APRENDIZ</a:t>
            </a:r>
          </a:p>
          <a:p>
            <a:pPr marL="0" indent="0">
              <a:buNone/>
            </a:pPr>
            <a:r>
              <a:rPr lang="es-MX" sz="65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   9.-	LOS </a:t>
            </a:r>
            <a:r>
              <a:rPr lang="es-MX" sz="65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33 TEMAS DEL APRENDIZ MASÓN</a:t>
            </a:r>
          </a:p>
          <a:p>
            <a:pPr marL="0" indent="0">
              <a:buNone/>
            </a:pPr>
            <a:r>
              <a:rPr lang="es-MX" sz="65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   10.-	LA </a:t>
            </a:r>
            <a:r>
              <a:rPr lang="es-MX" sz="65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IMPORTANCIA DEL LIDERAZGO MASÓNICO</a:t>
            </a:r>
          </a:p>
          <a:p>
            <a:pPr marL="0" indent="0">
              <a:buNone/>
            </a:pPr>
            <a:r>
              <a:rPr lang="es-MX" sz="65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   11.- 	GUÍA </a:t>
            </a:r>
            <a:r>
              <a:rPr lang="es-MX" sz="65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DE ACOGIDA, </a:t>
            </a:r>
            <a:r>
              <a:rPr lang="es-MX" sz="65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DE </a:t>
            </a:r>
            <a:r>
              <a:rPr lang="es-MX" sz="65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LA GRAN LOGIA DE </a:t>
            </a:r>
            <a:r>
              <a:rPr lang="es-MX" sz="65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                	ESPAÑA</a:t>
            </a:r>
            <a:endParaRPr lang="es-MX" sz="6500" b="1" dirty="0">
              <a:solidFill>
                <a:schemeClr val="bg1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  <a:p>
            <a:pPr algn="ctr"/>
            <a:endParaRPr lang="es-MX" sz="3600" b="1" dirty="0" smtClean="0">
              <a:solidFill>
                <a:schemeClr val="bg1"/>
              </a:solidFill>
              <a:latin typeface="Berlin Sans FB Demi" panose="020E0802020502020306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14531"/>
            <a:ext cx="8229600" cy="114300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36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MX" sz="3800" b="1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742950" indent="-742950">
              <a:buAutoNum type="alphaLcParenR"/>
            </a:pPr>
            <a:r>
              <a:rPr lang="es-MX" sz="3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es-MX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EXPOSICIÓN de MOTIVOS.</a:t>
            </a:r>
          </a:p>
          <a:p>
            <a:pPr marL="742950" indent="-742950">
              <a:buAutoNum type="alphaLcParenR"/>
            </a:pPr>
            <a:endParaRPr lang="es-MX" sz="40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742950" indent="-742950">
              <a:buAutoNum type="alphaLcParenR"/>
            </a:pPr>
            <a:r>
              <a:rPr lang="es-MX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PROBLEMÁTICA.</a:t>
            </a:r>
          </a:p>
          <a:p>
            <a:pPr marL="0" indent="0">
              <a:buNone/>
            </a:pPr>
            <a:endParaRPr lang="es-MX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s-MX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c) 	 PROPUESTA de SOLUCIÓN.</a:t>
            </a:r>
            <a:endParaRPr lang="es-MX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4000" b="1" dirty="0">
                <a:latin typeface="Arial Black" panose="020B0A04020102020204" pitchFamily="34" charset="0"/>
              </a:rPr>
              <a:t>c</a:t>
            </a:r>
            <a:r>
              <a:rPr lang="es-MX" sz="4000" b="1" dirty="0" smtClean="0">
                <a:latin typeface="Arial Black" panose="020B0A04020102020204" pitchFamily="34" charset="0"/>
              </a:rPr>
              <a:t>) PROPUESTA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 smtClean="0">
                <a:latin typeface="Arial Black" panose="020B0A04020102020204" pitchFamily="34" charset="0"/>
              </a:rPr>
              <a:t>    DE SOLUCIÓN: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xiv) </a:t>
            </a:r>
          </a:p>
          <a:p>
            <a:pPr marL="0" indent="0">
              <a:buNone/>
            </a:pPr>
            <a:endParaRPr lang="es-MX" sz="1600" b="1" dirty="0" smtClean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Control del proceso     	para el expediente.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3050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3600" b="1" dirty="0" smtClean="0">
                <a:latin typeface="Arial Black" panose="020B0A04020102020204" pitchFamily="34" charset="0"/>
              </a:rPr>
              <a:t>xiv) </a:t>
            </a:r>
            <a:r>
              <a:rPr lang="es-MX" sz="3600" b="1" dirty="0">
                <a:latin typeface="Arial Black" panose="020B0A04020102020204" pitchFamily="34" charset="0"/>
              </a:rPr>
              <a:t>CONTROL DEL PROCESO </a:t>
            </a:r>
            <a:br>
              <a:rPr lang="es-MX" sz="3600" b="1" dirty="0">
                <a:latin typeface="Arial Black" panose="020B0A04020102020204" pitchFamily="34" charset="0"/>
              </a:rPr>
            </a:br>
            <a:r>
              <a:rPr lang="es-MX" sz="3600" b="1" dirty="0">
                <a:latin typeface="Arial Black" panose="020B0A04020102020204" pitchFamily="34" charset="0"/>
              </a:rPr>
              <a:t>PARA </a:t>
            </a:r>
            <a:r>
              <a:rPr lang="es-MX" sz="3600" b="1" dirty="0" smtClean="0">
                <a:latin typeface="Arial Black" panose="020B0A04020102020204" pitchFamily="34" charset="0"/>
              </a:rPr>
              <a:t>EXPEDIENTE:</a:t>
            </a:r>
            <a:endParaRPr lang="es-MX" sz="36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rgbClr val="00B0F0"/>
          </a:solidFill>
        </p:spPr>
        <p:txBody>
          <a:bodyPr>
            <a:normAutofit fontScale="70000" lnSpcReduction="20000"/>
          </a:bodyPr>
          <a:lstStyle/>
          <a:p>
            <a:endParaRPr lang="es-MX" sz="1000" b="1" dirty="0" smtClean="0">
              <a:solidFill>
                <a:schemeClr val="bg1"/>
              </a:solidFill>
              <a:latin typeface="Berlin Sans FB Demi" panose="020E0802020502020306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3600" b="1" dirty="0">
                <a:solidFill>
                  <a:schemeClr val="bg1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    </a:t>
            </a: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1</a:t>
            </a:r>
            <a:r>
              <a:rPr lang="es-MX" sz="3400" b="1" dirty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.	RESPONSABLES COMISIÓN DE INVESTIGACIÓN.</a:t>
            </a:r>
          </a:p>
          <a:p>
            <a:pPr marL="0" indent="0">
              <a:buNone/>
            </a:pP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     2</a:t>
            </a:r>
            <a:r>
              <a:rPr lang="es-MX" sz="3400" b="1" dirty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.	CAMPAÑA DE MEMBRESÍA.</a:t>
            </a:r>
          </a:p>
          <a:p>
            <a:pPr marL="0" indent="0">
              <a:buNone/>
            </a:pP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     3</a:t>
            </a:r>
            <a:r>
              <a:rPr lang="es-MX" sz="3400" b="1" dirty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.	FIRMA </a:t>
            </a: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PREVIA DE </a:t>
            </a:r>
            <a:r>
              <a:rPr lang="es-MX" sz="3400" b="1" dirty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SOLICITUD.</a:t>
            </a:r>
          </a:p>
          <a:p>
            <a:pPr marL="0" indent="0">
              <a:buNone/>
            </a:pP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     4.</a:t>
            </a:r>
            <a:r>
              <a:rPr lang="es-MX" sz="3400" b="1" dirty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	PRESENTACIÓN DE SOLICITUD AL TALLER.</a:t>
            </a:r>
          </a:p>
          <a:p>
            <a:pPr marL="0" indent="0">
              <a:buNone/>
            </a:pP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     5</a:t>
            </a:r>
            <a:r>
              <a:rPr lang="es-MX" sz="3400" b="1" dirty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.	</a:t>
            </a: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CURSO </a:t>
            </a:r>
            <a:r>
              <a:rPr lang="es-MX" sz="3400" b="1" dirty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PROPEDÉUTICO</a:t>
            </a: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     6.	DOCUMENTACIÓN DEL CANDIDATO.</a:t>
            </a:r>
          </a:p>
          <a:p>
            <a:pPr marL="0" indent="0">
              <a:buNone/>
            </a:pP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     7.	DICTAMEN DE </a:t>
            </a:r>
            <a:r>
              <a:rPr lang="es-MX" sz="3400" b="1" dirty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LA COMISIÓN</a:t>
            </a: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     8.	RESPUESTA INFORMES LOGIAS JURISDICCIÓN.</a:t>
            </a:r>
          </a:p>
          <a:p>
            <a:pPr marL="0" indent="0">
              <a:buNone/>
            </a:pP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     9.	LLENADO SOLICITUD DEFINITIVA.</a:t>
            </a:r>
          </a:p>
          <a:p>
            <a:pPr marL="0" indent="0">
              <a:buNone/>
            </a:pPr>
            <a:r>
              <a:rPr lang="es-MX" sz="3400" b="1" dirty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 </a:t>
            </a: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    10.	APROBACIÓN CEREMONIA DE </a:t>
            </a:r>
            <a:r>
              <a:rPr lang="es-MX" sz="3400" b="1" dirty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INICIACIÓN</a:t>
            </a: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     11.	CARTA </a:t>
            </a:r>
            <a:r>
              <a:rPr lang="es-MX" sz="3400" b="1" dirty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COMPROMISO Y PAGO</a:t>
            </a: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     12. 	CEREMONIA </a:t>
            </a:r>
            <a:r>
              <a:rPr lang="es-MX" sz="3400" b="1" dirty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DE INICIACIÓN</a:t>
            </a: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     13.	ENTREGA INFORMACIÓN Y PROGRAMA.</a:t>
            </a:r>
            <a:endParaRPr lang="es-MX" sz="3400" b="1" dirty="0">
              <a:solidFill>
                <a:srgbClr val="FFFF00"/>
              </a:solidFill>
              <a:latin typeface="Berlin Sans FB Demi" panose="020E0802020502020306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34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     14.</a:t>
            </a:r>
            <a:r>
              <a:rPr lang="es-MX" sz="3400" b="1" dirty="0">
                <a:solidFill>
                  <a:srgbClr val="FFFF00"/>
                </a:solidFill>
                <a:latin typeface="Berlin Sans FB Demi" panose="020E0802020502020306" pitchFamily="34" charset="0"/>
                <a:cs typeface="Helvetica" panose="020B0604020202020204" pitchFamily="34" charset="0"/>
              </a:rPr>
              <a:t>	HOJA DE CONTROL.</a:t>
            </a:r>
          </a:p>
          <a:p>
            <a:pPr algn="ctr"/>
            <a:endParaRPr lang="es-MX" sz="3600" b="1" dirty="0" smtClean="0">
              <a:solidFill>
                <a:schemeClr val="bg1"/>
              </a:solidFill>
              <a:latin typeface="Berlin Sans FB Demi" panose="020E0802020502020306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5877271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ES CUANTO…              </a:t>
            </a:r>
            <a:r>
              <a:rPr lang="es-MX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R.: H.: Arturo Gómez Ortiz.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5240"/>
            <a:ext cx="9156576" cy="1284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a) EXPOSICIÓN </a:t>
            </a:r>
            <a:br>
              <a:rPr lang="es-MX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MX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MX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DE MOTIVOS:</a:t>
            </a:r>
            <a:endParaRPr lang="es-MX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79496" cy="558924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6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20891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73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latin typeface="Arial Black" panose="020B0A04020102020204" pitchFamily="34" charset="0"/>
              </a:rPr>
              <a:t>a) EXPOSICIÓN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>
                <a:latin typeface="Arial Black" panose="020B0A04020102020204" pitchFamily="34" charset="0"/>
              </a:rPr>
              <a:t> </a:t>
            </a:r>
            <a:r>
              <a:rPr lang="es-MX" sz="4000" b="1" dirty="0" smtClean="0">
                <a:latin typeface="Arial Black" panose="020B0A04020102020204" pitchFamily="34" charset="0"/>
              </a:rPr>
              <a:t>    DE MOTIVOS: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6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i) </a:t>
            </a:r>
          </a:p>
          <a:p>
            <a:pPr marL="0" indent="0">
              <a:buNone/>
            </a:pPr>
            <a:r>
              <a:rPr lang="es-MX" sz="6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   DESCUIDO EN </a:t>
            </a:r>
          </a:p>
          <a:p>
            <a:pPr marL="0" indent="0">
              <a:buNone/>
            </a:pPr>
            <a:r>
              <a:rPr lang="es-MX" sz="6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s-MX" sz="6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6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PROCESO DE             	 	 SELECCIÓN.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85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latin typeface="Arial Black" panose="020B0A04020102020204" pitchFamily="34" charset="0"/>
              </a:rPr>
              <a:t>a) EXPOSICIÓN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>
                <a:latin typeface="Arial Black" panose="020B0A04020102020204" pitchFamily="34" charset="0"/>
              </a:rPr>
              <a:t> </a:t>
            </a:r>
            <a:r>
              <a:rPr lang="es-MX" sz="4000" b="1" dirty="0" smtClean="0">
                <a:latin typeface="Arial Black" panose="020B0A04020102020204" pitchFamily="34" charset="0"/>
              </a:rPr>
              <a:t>    DE MOTIVOS: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6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ii) </a:t>
            </a:r>
          </a:p>
          <a:p>
            <a:pPr marL="0" indent="0">
              <a:buNone/>
            </a:pPr>
            <a:r>
              <a:rPr lang="es-MX" sz="6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  FACILIDAD </a:t>
            </a:r>
          </a:p>
          <a:p>
            <a:pPr marL="0" indent="0">
              <a:buNone/>
            </a:pPr>
            <a:r>
              <a:rPr lang="es-MX" sz="6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 DE ACCESO.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316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latin typeface="Arial Black" panose="020B0A04020102020204" pitchFamily="34" charset="0"/>
              </a:rPr>
              <a:t>a) EXPOSICIÓN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>
                <a:latin typeface="Arial Black" panose="020B0A04020102020204" pitchFamily="34" charset="0"/>
              </a:rPr>
              <a:t> </a:t>
            </a:r>
            <a:r>
              <a:rPr lang="es-MX" sz="4000" b="1" dirty="0" smtClean="0">
                <a:latin typeface="Arial Black" panose="020B0A04020102020204" pitchFamily="34" charset="0"/>
              </a:rPr>
              <a:t>    DE MOTIVOS: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6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iii) </a:t>
            </a:r>
          </a:p>
          <a:p>
            <a:pPr marL="0" indent="0">
              <a:buNone/>
            </a:pPr>
            <a:r>
              <a:rPr lang="es-MX" sz="6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   FALTA DE 				   JÓVENES.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48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56576" cy="122413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latin typeface="Arial Black" panose="020B0A04020102020204" pitchFamily="34" charset="0"/>
              </a:rPr>
              <a:t>a) EXPOSICIÓN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>
                <a:latin typeface="Arial Black" panose="020B0A04020102020204" pitchFamily="34" charset="0"/>
              </a:rPr>
              <a:t> </a:t>
            </a:r>
            <a:r>
              <a:rPr lang="es-MX" sz="4000" b="1" dirty="0" smtClean="0">
                <a:latin typeface="Arial Black" panose="020B0A04020102020204" pitchFamily="34" charset="0"/>
              </a:rPr>
              <a:t>    DE MOTIVOS: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9179496" cy="5733256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6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iv) </a:t>
            </a:r>
          </a:p>
          <a:p>
            <a:pPr marL="0" indent="0">
              <a:buNone/>
            </a:pPr>
            <a:r>
              <a:rPr lang="es-MX" sz="6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	</a:t>
            </a:r>
            <a:r>
              <a:rPr lang="es-MX" sz="72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ALTA </a:t>
            </a:r>
          </a:p>
          <a:p>
            <a:pPr marL="0" indent="0">
              <a:buNone/>
            </a:pPr>
            <a:r>
              <a:rPr lang="es-MX" sz="72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DESERCIÓN.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01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latin typeface="Arial Black" panose="020B0A04020102020204" pitchFamily="34" charset="0"/>
              </a:rPr>
              <a:t>a) EXPOSICIÓN </a:t>
            </a:r>
            <a:br>
              <a:rPr lang="es-MX" sz="4000" b="1" dirty="0" smtClean="0">
                <a:latin typeface="Arial Black" panose="020B0A04020102020204" pitchFamily="34" charset="0"/>
              </a:rPr>
            </a:br>
            <a:r>
              <a:rPr lang="es-MX" sz="4000" b="1" dirty="0">
                <a:latin typeface="Arial Black" panose="020B0A04020102020204" pitchFamily="34" charset="0"/>
              </a:rPr>
              <a:t> </a:t>
            </a:r>
            <a:r>
              <a:rPr lang="es-MX" sz="4000" b="1" dirty="0" smtClean="0">
                <a:latin typeface="Arial Black" panose="020B0A04020102020204" pitchFamily="34" charset="0"/>
              </a:rPr>
              <a:t>    DE MOTIVOS: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9180512" cy="573556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6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6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r>
              <a:rPr lang="es-MX" sz="6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</a:p>
          <a:p>
            <a:pPr marL="0" indent="0">
              <a:buNone/>
            </a:pPr>
            <a:r>
              <a:rPr lang="es-MX" sz="6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s-MX" sz="6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       BAJA                   	</a:t>
            </a:r>
            <a:r>
              <a:rPr lang="es-MX" sz="6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6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PARTICIPACIÓN.</a:t>
            </a:r>
          </a:p>
          <a:p>
            <a:pPr marL="0" indent="0">
              <a:buNone/>
            </a:pPr>
            <a:endParaRPr lang="es-MX" sz="11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306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261</Words>
  <Application>Microsoft Office PowerPoint</Application>
  <PresentationFormat>Presentación en pantalla (4:3)</PresentationFormat>
  <Paragraphs>167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Presentación de PowerPoint</vt:lpstr>
      <vt:lpstr>PROPUESTA PARA  UNIFORMAR SU ADMISIÓN</vt:lpstr>
      <vt:lpstr>Presentación de PowerPoint</vt:lpstr>
      <vt:lpstr>a) EXPOSICIÓN       DE MOTIVOS:</vt:lpstr>
      <vt:lpstr>a) EXPOSICIÓN       DE MOTIVOS:</vt:lpstr>
      <vt:lpstr>a) EXPOSICIÓN       DE MOTIVOS:</vt:lpstr>
      <vt:lpstr>a) EXPOSICIÓN       DE MOTIVOS:</vt:lpstr>
      <vt:lpstr>a) EXPOSICIÓN       DE MOTIVOS:</vt:lpstr>
      <vt:lpstr>a) EXPOSICIÓN       DE MOTIVOS:</vt:lpstr>
      <vt:lpstr>:</vt:lpstr>
      <vt:lpstr>c) PROPUESTA      DE SOLUCIÓN:</vt:lpstr>
      <vt:lpstr>Presentación de PowerPoint</vt:lpstr>
      <vt:lpstr>c) PROPUESTA      DE SOLUCIÓN:</vt:lpstr>
      <vt:lpstr>c) PROPUESTA      DE SOLUCIÓN:</vt:lpstr>
      <vt:lpstr>c) PROPUESTA      DE SOLUCIÓN:</vt:lpstr>
      <vt:lpstr>c) PROPUESTA      DE SOLUCIÓN:</vt:lpstr>
      <vt:lpstr>iv) INSTRUCCIÓN  AL ASPIRANTE:</vt:lpstr>
      <vt:lpstr>c) PROPUESTA      DE SOLUCIÓN:</vt:lpstr>
      <vt:lpstr>v) DOCUMENTACIÓN  REQUERIDA:</vt:lpstr>
      <vt:lpstr>c) PROPUESTA      DE SOLUCIÓN:</vt:lpstr>
      <vt:lpstr>c) PROPUESTA      DE SOLUCIÓN:</vt:lpstr>
      <vt:lpstr>c) PROPUESTA      DE SOLUCIÓN:</vt:lpstr>
      <vt:lpstr>c) PROPUESTA      DE SOLUCIÓN:</vt:lpstr>
      <vt:lpstr>c) PROPUESTA      DE SOLUCIÓN:</vt:lpstr>
      <vt:lpstr>c) PROPUESTA      DE SOLUCIÓN:</vt:lpstr>
      <vt:lpstr>xi) DOCUMENTACIÓN  PARA EL APRENDIZ:</vt:lpstr>
      <vt:lpstr>c) PROPUESTA      DE SOLUCIÓN:</vt:lpstr>
      <vt:lpstr>c) PROPUESTA      DE SOLUCIÓN:</vt:lpstr>
      <vt:lpstr>xiii) ARCHIVOS DIGITALES  E INFORMACIÓN:</vt:lpstr>
      <vt:lpstr>c) PROPUESTA      DE SOLUCIÓN:</vt:lpstr>
      <vt:lpstr>xiv) CONTROL DEL PROCESO  PARA EXPEDIENTE: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Arturo</dc:creator>
  <cp:lastModifiedBy>Oficina</cp:lastModifiedBy>
  <cp:revision>220</cp:revision>
  <dcterms:created xsi:type="dcterms:W3CDTF">2015-08-02T18:55:19Z</dcterms:created>
  <dcterms:modified xsi:type="dcterms:W3CDTF">2017-01-18T17:09:55Z</dcterms:modified>
</cp:coreProperties>
</file>